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EAA02"/>
    <a:srgbClr val="D68B1C"/>
    <a:srgbClr val="D096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86"/>
  </p:normalViewPr>
  <p:slideViewPr>
    <p:cSldViewPr>
      <p:cViewPr>
        <p:scale>
          <a:sx n="99" d="100"/>
          <a:sy n="99" d="100"/>
        </p:scale>
        <p:origin x="-73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97C9D-44A2-F34F-A798-941F7B0C2B9E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FFEC7-8F40-7C48-863A-001B0A1CB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2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0" tIns="91420" rIns="91420" bIns="9142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0" tIns="91420" rIns="91420" bIns="9142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0" tIns="91420" rIns="91420" bIns="9142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0" tIns="91420" rIns="91420" bIns="91420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0" tIns="91420" rIns="91420" bIns="91420" anchor="t" anchorCtr="0">
            <a:noAutofit/>
          </a:bodyPr>
          <a:lstStyle/>
          <a:p>
            <a:r>
              <a:rPr lang="en-US" dirty="0"/>
              <a:t>5 minutes to get started </a:t>
            </a:r>
            <a:r>
              <a:rPr lang="mr-IN" dirty="0"/>
              <a:t>–</a:t>
            </a:r>
            <a:r>
              <a:rPr lang="en-US" dirty="0"/>
              <a:t> finish</a:t>
            </a:r>
            <a:r>
              <a:rPr lang="en-US" baseline="0" dirty="0"/>
              <a:t> this up on your own time!  Make an appointment with your career services to review your resume!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815" y="3734410"/>
            <a:ext cx="7772400" cy="16797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070" y="5108755"/>
            <a:ext cx="6400800" cy="6108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0835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3835"/>
            <a:ext cx="8229600" cy="3918803"/>
          </a:xfr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10" y="222195"/>
            <a:ext cx="7177135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B0F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0" y="1391393"/>
            <a:ext cx="7177135" cy="4275740"/>
          </a:xfr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300835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42479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054655"/>
            <a:ext cx="4040188" cy="3035058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  <a:lvl2pPr>
              <a:defRPr sz="2000">
                <a:solidFill>
                  <a:srgbClr val="002060"/>
                </a:solidFill>
              </a:defRPr>
            </a:lvl2pPr>
            <a:lvl3pPr>
              <a:defRPr sz="180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42479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054655"/>
            <a:ext cx="4041775" cy="3035058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  <a:lvl2pPr>
              <a:defRPr sz="2000">
                <a:solidFill>
                  <a:srgbClr val="002060"/>
                </a:solidFill>
              </a:defRPr>
            </a:lvl2pPr>
            <a:lvl3pPr>
              <a:defRPr sz="180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0091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aalbrig9@naz.edu" TargetMode="External"/><Relationship Id="rId2" Type="http://schemas.openxmlformats.org/officeDocument/2006/relationships/hyperlink" Target="mailto:emarche0@naz.edu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039820"/>
            <a:ext cx="7772400" cy="1679755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002060"/>
                </a:solidFill>
              </a:rPr>
              <a:t>Not just a semester at the beach: Professionalizing your study abroad experience on your resume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555" y="5872280"/>
            <a:ext cx="6400800" cy="610820"/>
          </a:xfrm>
        </p:spPr>
        <p:txBody>
          <a:bodyPr>
            <a:normAutofit fontScale="77500" lnSpcReduction="20000"/>
          </a:bodyPr>
          <a:lstStyle/>
          <a:p>
            <a:pPr lvl="0">
              <a:spcBef>
                <a:spcPts val="0"/>
              </a:spcBef>
            </a:pPr>
            <a:r>
              <a:rPr lang="en" dirty="0"/>
              <a:t>Emily Marchese and Alison Albright, Nazareth College</a:t>
            </a: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-161855" y="222195"/>
            <a:ext cx="8520600" cy="763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Resumes: General Information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-</a:t>
            </a:r>
            <a:r>
              <a:rPr lang="en-US" dirty="0"/>
              <a:t>S</a:t>
            </a:r>
            <a:r>
              <a:rPr lang="en" dirty="0"/>
              <a:t>tart writing/updating once return</a:t>
            </a:r>
          </a:p>
          <a:p>
            <a:pPr lvl="0" indent="457200">
              <a:spcBef>
                <a:spcPts val="0"/>
              </a:spcBef>
              <a:buNone/>
            </a:pPr>
            <a:r>
              <a:rPr lang="en" dirty="0"/>
              <a:t>-reflective assignments</a:t>
            </a:r>
          </a:p>
          <a:p>
            <a:pPr lvl="0" indent="457200" rtl="0">
              <a:spcBef>
                <a:spcPts val="0"/>
              </a:spcBef>
              <a:buNone/>
            </a:pPr>
            <a:r>
              <a:rPr lang="en" dirty="0"/>
              <a:t>-brainstorming sessions/mind mapping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dirty="0"/>
              <a:t>-</a:t>
            </a:r>
            <a:r>
              <a:rPr lang="en-US" dirty="0"/>
              <a:t>M</a:t>
            </a:r>
            <a:r>
              <a:rPr lang="en" dirty="0"/>
              <a:t>atch the job description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dirty="0"/>
              <a:t>-Sections: Education, Internship, Experience, Skills</a:t>
            </a:r>
          </a:p>
          <a:p>
            <a:pPr lvl="0">
              <a:spcBef>
                <a:spcPts val="0"/>
              </a:spcBef>
              <a:buNone/>
            </a:pPr>
            <a:r>
              <a:rPr lang="en" dirty="0"/>
              <a:t>-</a:t>
            </a:r>
            <a:r>
              <a:rPr lang="en-US" dirty="0"/>
              <a:t>A</a:t>
            </a:r>
            <a:r>
              <a:rPr lang="en" dirty="0"/>
              <a:t>ction verbs list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26109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000000"/>
                </a:solidFill>
              </a:rPr>
              <a:t>Resume Formatting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3835"/>
            <a:ext cx="8229600" cy="4886560"/>
          </a:xfrm>
        </p:spPr>
        <p:txBody>
          <a:bodyPr>
            <a:normAutofit fontScale="85000" lnSpcReduction="20000"/>
          </a:bodyPr>
          <a:lstStyle/>
          <a:p>
            <a:r>
              <a:rPr lang="en-US" sz="3500" dirty="0"/>
              <a:t>Make it </a:t>
            </a:r>
            <a:r>
              <a:rPr lang="en-US" sz="3500" dirty="0" err="1"/>
              <a:t>scannable</a:t>
            </a:r>
            <a:r>
              <a:rPr lang="en-US" sz="3500" dirty="0"/>
              <a:t> </a:t>
            </a:r>
            <a:r>
              <a:rPr lang="mr-IN" sz="3500" dirty="0"/>
              <a:t>–</a:t>
            </a:r>
            <a:r>
              <a:rPr lang="en-US" sz="3500" dirty="0"/>
              <a:t> what is the information you want to jump out?</a:t>
            </a:r>
          </a:p>
          <a:p>
            <a:r>
              <a:rPr lang="en-US" sz="3500" dirty="0"/>
              <a:t>Most important information first</a:t>
            </a:r>
          </a:p>
          <a:p>
            <a:r>
              <a:rPr lang="en-US" sz="3500" dirty="0"/>
              <a:t>What sets you apart?</a:t>
            </a:r>
          </a:p>
          <a:p>
            <a:pPr marL="457200" lvl="1" indent="0">
              <a:buNone/>
            </a:pPr>
            <a:r>
              <a:rPr lang="en-US" sz="3500" dirty="0"/>
              <a:t> Hint: language skills, international experience</a:t>
            </a:r>
          </a:p>
          <a:p>
            <a:r>
              <a:rPr lang="en-US" sz="3500" dirty="0"/>
              <a:t>Keep it clean </a:t>
            </a:r>
            <a:r>
              <a:rPr lang="mr-IN" sz="3500" dirty="0"/>
              <a:t>–</a:t>
            </a:r>
            <a:r>
              <a:rPr lang="en-US" sz="3500" dirty="0"/>
              <a:t> think highlights, not grocery list</a:t>
            </a:r>
          </a:p>
          <a:p>
            <a:r>
              <a:rPr lang="en-US" sz="3500" dirty="0"/>
              <a:t>Looking light?  Meaningful fillers</a:t>
            </a:r>
          </a:p>
          <a:p>
            <a:pPr marL="457200" lvl="1" indent="0">
              <a:buNone/>
            </a:pPr>
            <a:r>
              <a:rPr lang="en-US" sz="3500" dirty="0"/>
              <a:t>	- Relevant Coursework</a:t>
            </a:r>
          </a:p>
          <a:p>
            <a:pPr marL="457200" lvl="1" indent="0">
              <a:buNone/>
            </a:pPr>
            <a:r>
              <a:rPr lang="en-US" sz="3500" dirty="0"/>
              <a:t>	- Awards, trainings</a:t>
            </a:r>
          </a:p>
          <a:p>
            <a:pPr marL="457200" lvl="1" indent="0">
              <a:buNone/>
            </a:pPr>
            <a:r>
              <a:rPr lang="en-US" sz="3500" dirty="0"/>
              <a:t>	- Software, skills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988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ntl with Internship Example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7" r="-627"/>
          <a:stretch/>
        </p:blipFill>
        <p:spPr>
          <a:xfrm>
            <a:off x="1897776" y="0"/>
            <a:ext cx="5634937" cy="7216258"/>
          </a:xfrm>
        </p:spPr>
      </p:pic>
    </p:spTree>
    <p:extLst>
      <p:ext uri="{BB962C8B-B14F-4D97-AF65-F5344CB8AC3E}">
        <p14:creationId xmlns:p14="http://schemas.microsoft.com/office/powerpoint/2010/main" val="1372990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296260" y="222195"/>
            <a:ext cx="8520600" cy="763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Example 1: Study Abroad without additional experience</a:t>
            </a:r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296260" y="1749245"/>
            <a:ext cx="8520600" cy="4555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500" dirty="0"/>
              <a:t>Education Section: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" sz="2500" dirty="0">
                <a:solidFill>
                  <a:srgbClr val="000000"/>
                </a:solidFill>
              </a:rPr>
              <a:t>List Study Abroad as institution </a:t>
            </a:r>
            <a:r>
              <a:rPr lang="en" sz="2500" dirty="0">
                <a:solidFill>
                  <a:srgbClr val="FFFFFF"/>
                </a:solidFill>
              </a:rPr>
              <a:t>with dates and location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" sz="2500" dirty="0"/>
              <a:t>Can Include Coursework 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" sz="2500" dirty="0"/>
              <a:t>List scholarships and awards attached to the experience</a:t>
            </a:r>
          </a:p>
          <a:p>
            <a:pPr lvl="0">
              <a:spcBef>
                <a:spcPts val="0"/>
              </a:spcBef>
              <a:buNone/>
            </a:pPr>
            <a:endParaRPr sz="2500" dirty="0"/>
          </a:p>
          <a:p>
            <a:pPr lvl="0">
              <a:spcBef>
                <a:spcPts val="0"/>
              </a:spcBef>
              <a:buNone/>
            </a:pPr>
            <a:r>
              <a:rPr lang="en" sz="2500" dirty="0"/>
              <a:t>International Experience Section: 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2500" dirty="0"/>
              <a:t>Discuss competencies engaged with during your experience</a:t>
            </a:r>
          </a:p>
          <a:p>
            <a:pPr marL="457200" lvl="0" indent="-317500" rtl="0">
              <a:spcBef>
                <a:spcPts val="0"/>
              </a:spcBef>
              <a:buSzPct val="100000"/>
            </a:pPr>
            <a:r>
              <a:rPr lang="en" sz="2500" dirty="0"/>
              <a:t>Mimic language of job description</a:t>
            </a:r>
          </a:p>
          <a:p>
            <a:pPr lvl="0">
              <a:spcBef>
                <a:spcPts val="0"/>
              </a:spcBef>
              <a:buNone/>
            </a:pPr>
            <a:r>
              <a:rPr lang="en" sz="2500" dirty="0"/>
              <a:t>Example: Ben Travelling</a:t>
            </a:r>
          </a:p>
        </p:txBody>
      </p:sp>
    </p:spTree>
    <p:extLst>
      <p:ext uri="{BB962C8B-B14F-4D97-AF65-F5344CB8AC3E}">
        <p14:creationId xmlns:p14="http://schemas.microsoft.com/office/powerpoint/2010/main" val="186992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n Travelling resume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97"/>
          <a:stretch/>
        </p:blipFill>
        <p:spPr>
          <a:xfrm>
            <a:off x="658075" y="322737"/>
            <a:ext cx="7899054" cy="605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82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311700" y="286783"/>
            <a:ext cx="8520600" cy="763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Example 2-Study abroad with </a:t>
            </a:r>
            <a:r>
              <a:rPr lang="en-US" dirty="0"/>
              <a:t>I</a:t>
            </a:r>
            <a:r>
              <a:rPr lang="en" dirty="0"/>
              <a:t>nternship</a:t>
            </a:r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US" dirty="0"/>
          </a:p>
          <a:p>
            <a:r>
              <a:rPr lang="en-US" dirty="0"/>
              <a:t>Study Abroad in “Education Section”</a:t>
            </a:r>
          </a:p>
          <a:p>
            <a:r>
              <a:rPr lang="en-US" dirty="0"/>
              <a:t>Specific “International Work Experience” section, use those competencies.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1883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ntl with Internship Example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01" t="-123" r="2401" b="52852"/>
          <a:stretch/>
        </p:blipFill>
        <p:spPr>
          <a:xfrm>
            <a:off x="259644" y="274638"/>
            <a:ext cx="8229600" cy="5477052"/>
          </a:xfrm>
        </p:spPr>
      </p:pic>
    </p:spTree>
    <p:extLst>
      <p:ext uri="{BB962C8B-B14F-4D97-AF65-F5344CB8AC3E}">
        <p14:creationId xmlns:p14="http://schemas.microsoft.com/office/powerpoint/2010/main" val="3761130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CE Career Readiness Competencies Infographic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299" r="-20299"/>
          <a:stretch>
            <a:fillRect/>
          </a:stretch>
        </p:blipFill>
        <p:spPr>
          <a:xfrm>
            <a:off x="-1449867" y="128420"/>
            <a:ext cx="11995970" cy="6597321"/>
          </a:xfrm>
        </p:spPr>
      </p:pic>
    </p:spTree>
    <p:extLst>
      <p:ext uri="{BB962C8B-B14F-4D97-AF65-F5344CB8AC3E}">
        <p14:creationId xmlns:p14="http://schemas.microsoft.com/office/powerpoint/2010/main" val="3462287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CE Career Readiness Competencies Infographic w Text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263" r="-20263"/>
          <a:stretch>
            <a:fillRect/>
          </a:stretch>
        </p:blipFill>
        <p:spPr>
          <a:xfrm>
            <a:off x="-1489072" y="87572"/>
            <a:ext cx="12061929" cy="6633596"/>
          </a:xfrm>
        </p:spPr>
      </p:pic>
    </p:spTree>
    <p:extLst>
      <p:ext uri="{BB962C8B-B14F-4D97-AF65-F5344CB8AC3E}">
        <p14:creationId xmlns:p14="http://schemas.microsoft.com/office/powerpoint/2010/main" val="209026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22195"/>
            <a:ext cx="8520600" cy="763600"/>
          </a:xfrm>
        </p:spPr>
        <p:txBody>
          <a:bodyPr>
            <a:normAutofit fontScale="90000"/>
          </a:bodyPr>
          <a:lstStyle/>
          <a:p>
            <a:r>
              <a:rPr lang="en-US" dirty="0"/>
              <a:t>Bullet Points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Summarize the skills you have, not what you’ve done</a:t>
            </a:r>
          </a:p>
          <a:p>
            <a:r>
              <a:rPr lang="en-US" dirty="0"/>
              <a:t>Itemize and specify your tasks</a:t>
            </a:r>
          </a:p>
          <a:p>
            <a:r>
              <a:rPr lang="en-US" dirty="0"/>
              <a:t>Quantify your actions</a:t>
            </a:r>
          </a:p>
          <a:p>
            <a:r>
              <a:rPr lang="en-US" dirty="0"/>
              <a:t>Describe what you learned</a:t>
            </a:r>
          </a:p>
          <a:p>
            <a:r>
              <a:rPr lang="en-US" dirty="0"/>
              <a:t>Credit your impact and contributions, even if you were a small part of a large undertaking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702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22195"/>
            <a:ext cx="8520600" cy="763600"/>
          </a:xfrm>
        </p:spPr>
        <p:txBody>
          <a:bodyPr>
            <a:normAutofit fontScale="90000"/>
          </a:bodyPr>
          <a:lstStyle/>
          <a:p>
            <a:r>
              <a:rPr lang="en-US" dirty="0"/>
              <a:t>Good to Great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536633"/>
            <a:ext cx="8520600" cy="5099172"/>
          </a:xfrm>
        </p:spPr>
        <p:txBody>
          <a:bodyPr>
            <a:normAutofit/>
          </a:bodyPr>
          <a:lstStyle/>
          <a:p>
            <a:r>
              <a:rPr lang="en-US" sz="2400" dirty="0"/>
              <a:t>GOOD: Handled social media</a:t>
            </a:r>
          </a:p>
          <a:p>
            <a:r>
              <a:rPr lang="en-US" sz="2400" dirty="0"/>
              <a:t>GREAT: Developed and marketed organization’s Facebook fan page, gaining more than 500 fans in eight weeks.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GOOD: Worked in client sales.</a:t>
            </a:r>
          </a:p>
          <a:p>
            <a:r>
              <a:rPr lang="en-US" sz="2400" dirty="0"/>
              <a:t>GREAT: Developed and maintained relationships with 100+ clients utilizing excellent interpersonal skills. 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GOOD: Coordinated community project.</a:t>
            </a:r>
          </a:p>
          <a:p>
            <a:r>
              <a:rPr lang="en-US" sz="2400" dirty="0"/>
              <a:t>GREAT: Initiated an innovative community service project to aid 20 elementary students in developing social skills.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85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xfrm>
            <a:off x="319499" y="322980"/>
            <a:ext cx="8520600" cy="763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Further development in cover letter</a:t>
            </a:r>
          </a:p>
        </p:txBody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75525" y="1596540"/>
            <a:ext cx="8425800" cy="439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-</a:t>
            </a:r>
            <a:r>
              <a:rPr lang="en-US" dirty="0"/>
              <a:t>I</a:t>
            </a:r>
            <a:r>
              <a:rPr lang="en" sz="2600" dirty="0"/>
              <a:t>ntroduce yourself, intrigue them to read the resume, what unique aspects do you offer as a study abroad student</a:t>
            </a:r>
            <a:endParaRPr lang="en-US" sz="2600" dirty="0"/>
          </a:p>
          <a:p>
            <a:pPr lvl="0">
              <a:spcBef>
                <a:spcPts val="0"/>
              </a:spcBef>
              <a:buNone/>
            </a:pPr>
            <a:endParaRPr lang="en" sz="2600" dirty="0"/>
          </a:p>
          <a:p>
            <a:pPr lvl="0">
              <a:spcBef>
                <a:spcPts val="0"/>
              </a:spcBef>
              <a:buNone/>
            </a:pPr>
            <a:r>
              <a:rPr lang="en" sz="2600" dirty="0"/>
              <a:t>-Use job description language</a:t>
            </a:r>
            <a:endParaRPr lang="en-US" sz="2600" dirty="0"/>
          </a:p>
          <a:p>
            <a:pPr lvl="0">
              <a:spcBef>
                <a:spcPts val="0"/>
              </a:spcBef>
              <a:buNone/>
            </a:pPr>
            <a:endParaRPr lang="en" sz="2600" dirty="0"/>
          </a:p>
          <a:p>
            <a:pPr lvl="0">
              <a:spcBef>
                <a:spcPts val="0"/>
              </a:spcBef>
              <a:buNone/>
            </a:pPr>
            <a:r>
              <a:rPr lang="en" sz="2600" dirty="0"/>
              <a:t>-Resist the urge to download a sample from your career services office and use the same language! Make it your own!</a:t>
            </a:r>
            <a:endParaRPr lang="en-US" sz="2600" dirty="0"/>
          </a:p>
          <a:p>
            <a:pPr lvl="0">
              <a:spcBef>
                <a:spcPts val="0"/>
              </a:spcBef>
              <a:buNone/>
            </a:pPr>
            <a:endParaRPr lang="en" sz="2600" dirty="0"/>
          </a:p>
          <a:p>
            <a:pPr lvl="0">
              <a:spcBef>
                <a:spcPts val="0"/>
              </a:spcBef>
              <a:buNone/>
            </a:pPr>
            <a:r>
              <a:rPr lang="en" sz="2600" dirty="0"/>
              <a:t>-If an item gets only one line on your resume, then develop more in your cover letter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7383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311700" y="211567"/>
            <a:ext cx="8520600" cy="763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Good to great </a:t>
            </a:r>
            <a:r>
              <a:rPr lang="mr-IN" dirty="0"/>
              <a:t>–</a:t>
            </a:r>
            <a:r>
              <a:rPr lang="en-US" dirty="0"/>
              <a:t> Integrating Competencies in your Bullet Points</a:t>
            </a:r>
            <a:endParaRPr lang="en" dirty="0"/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296260" y="2054655"/>
            <a:ext cx="8520600" cy="4555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Using your handouts, brainstorm 1-2 bullet points for </a:t>
            </a:r>
            <a:r>
              <a:rPr lang="en-US" b="1" dirty="0"/>
              <a:t>each </a:t>
            </a:r>
            <a:r>
              <a:rPr lang="en-US" dirty="0"/>
              <a:t>of the NACE Competencies</a:t>
            </a:r>
          </a:p>
          <a:p>
            <a:pPr lvl="0">
              <a:spcBef>
                <a:spcPts val="0"/>
              </a:spcBef>
              <a:buNone/>
            </a:pPr>
            <a:endParaRPr lang="en-US" dirty="0"/>
          </a:p>
          <a:p>
            <a:r>
              <a:rPr lang="en-US" dirty="0"/>
              <a:t>Remember to be specific (be great, not good)</a:t>
            </a:r>
          </a:p>
          <a:p>
            <a:r>
              <a:rPr lang="en-US" dirty="0"/>
              <a:t>Think about what sets you apart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2503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Emily Marchese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/>
              <a:t>Assistant Director for Global Experiential Learning</a:t>
            </a:r>
          </a:p>
          <a:p>
            <a:pPr marL="0" indent="0">
              <a:buNone/>
            </a:pPr>
            <a:r>
              <a:rPr lang="en-US" sz="2800" dirty="0"/>
              <a:t>	Nazareth College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>
                <a:hlinkClick r:id="rId2"/>
              </a:rPr>
              <a:t>emarche0@naz.edu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dirty="0"/>
              <a:t>Alison Albright</a:t>
            </a:r>
          </a:p>
          <a:p>
            <a:pPr marL="457200" lvl="1" indent="0">
              <a:buNone/>
            </a:pPr>
            <a:r>
              <a:rPr lang="en-US" dirty="0"/>
              <a:t>	Career Coach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/>
              <a:t>Nazareth College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>
                <a:hlinkClick r:id="rId3"/>
              </a:rPr>
              <a:t>aalbrig9@naz.edu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197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3573</TotalTime>
  <Words>424</Words>
  <Application>Microsoft Office PowerPoint</Application>
  <PresentationFormat>On-screen Show (4:3)</PresentationFormat>
  <Paragraphs>74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Not just a semester at the beach: Professionalizing your study abroad experience on your resume</vt:lpstr>
      <vt:lpstr>Resumes: General Information</vt:lpstr>
      <vt:lpstr>Resume Formatting Tips</vt:lpstr>
      <vt:lpstr>PowerPoint Presentation</vt:lpstr>
      <vt:lpstr>Example 1: Study Abroad without additional experience</vt:lpstr>
      <vt:lpstr>PowerPoint Presentation</vt:lpstr>
      <vt:lpstr>Example 2-Study abroad with Internship</vt:lpstr>
      <vt:lpstr>PowerPoint Presentation</vt:lpstr>
      <vt:lpstr>PowerPoint Presentation</vt:lpstr>
      <vt:lpstr>PowerPoint Presentation</vt:lpstr>
      <vt:lpstr>Bullet Points</vt:lpstr>
      <vt:lpstr>Good to Great</vt:lpstr>
      <vt:lpstr>Further development in cover letter</vt:lpstr>
      <vt:lpstr>Good to great – Integrating Competencies in your Bullet Points</vt:lpstr>
      <vt:lpstr>Contact Information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ITS</cp:lastModifiedBy>
  <cp:revision>34</cp:revision>
  <dcterms:created xsi:type="dcterms:W3CDTF">2013-08-21T19:17:07Z</dcterms:created>
  <dcterms:modified xsi:type="dcterms:W3CDTF">2019-11-07T15:34:52Z</dcterms:modified>
</cp:coreProperties>
</file>